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094" r:id="rId2"/>
    <p:sldMasterId id="2147484109" r:id="rId3"/>
    <p:sldMasterId id="2147484124" r:id="rId4"/>
    <p:sldMasterId id="2147484139" r:id="rId5"/>
    <p:sldMasterId id="2147484178" r:id="rId6"/>
    <p:sldMasterId id="2147484193" r:id="rId7"/>
    <p:sldMasterId id="2147484220" r:id="rId8"/>
    <p:sldMasterId id="2147484235" r:id="rId9"/>
    <p:sldMasterId id="2147484262" r:id="rId10"/>
  </p:sldMasterIdLst>
  <p:notesMasterIdLst>
    <p:notesMasterId r:id="rId19"/>
  </p:notesMasterIdLst>
  <p:handoutMasterIdLst>
    <p:handoutMasterId r:id="rId20"/>
  </p:handoutMasterIdLst>
  <p:sldIdLst>
    <p:sldId id="566" r:id="rId11"/>
    <p:sldId id="680" r:id="rId12"/>
    <p:sldId id="687" r:id="rId13"/>
    <p:sldId id="681" r:id="rId14"/>
    <p:sldId id="682" r:id="rId15"/>
    <p:sldId id="683" r:id="rId16"/>
    <p:sldId id="684" r:id="rId17"/>
    <p:sldId id="685" r:id="rId18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1pPr>
    <a:lvl2pPr marL="454947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2pPr>
    <a:lvl3pPr marL="909891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3pPr>
    <a:lvl4pPr marL="136484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4pPr>
    <a:lvl5pPr marL="1819788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5pPr>
    <a:lvl6pPr marL="2274731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6pPr>
    <a:lvl7pPr marL="2729676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7pPr>
    <a:lvl8pPr marL="3184627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8pPr>
    <a:lvl9pPr marL="3639571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300"/>
    <a:srgbClr val="FE3E14"/>
    <a:srgbClr val="FF33CC"/>
    <a:srgbClr val="000000"/>
    <a:srgbClr val="1987CD"/>
    <a:srgbClr val="F00F2C"/>
    <a:srgbClr val="556974"/>
    <a:srgbClr val="A6D85F"/>
    <a:srgbClr val="615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6271" autoAdjust="0"/>
  </p:normalViewPr>
  <p:slideViewPr>
    <p:cSldViewPr>
      <p:cViewPr>
        <p:scale>
          <a:sx n="80" d="100"/>
          <a:sy n="80" d="100"/>
        </p:scale>
        <p:origin x="-102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7" d="100"/>
          <a:sy n="57" d="100"/>
        </p:scale>
        <p:origin x="-17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fld id="{9CA93CFC-E75F-4C99-BA02-87518461D84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4715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fld id="{3018A205-63DE-4035-8679-1430653C5478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5485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49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098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648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197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74731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9676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627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571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17AAB5-32AF-4E5B-81D2-623EDC426C2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41"/>
            <a:ext cx="8496300" cy="2160587"/>
          </a:xfrm>
        </p:spPr>
        <p:txBody>
          <a:bodyPr lIns="90992"/>
          <a:lstStyle>
            <a:lvl1pPr>
              <a:defRPr sz="4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0992"/>
          <a:lstStyle>
            <a:lvl1pPr marL="0" indent="0">
              <a:buFontTx/>
              <a:buNone/>
              <a:defRPr sz="2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2" name="Picture 8" descr="WHO-EN-BW-H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algn="ctr" defTabSz="1181594" rtl="0"/>
            <a:endParaRPr lang="en-GB" sz="24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3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119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4947" indent="0">
              <a:buNone/>
              <a:defRPr sz="2800"/>
            </a:lvl2pPr>
            <a:lvl3pPr marL="909891" indent="0">
              <a:buNone/>
              <a:defRPr sz="2400"/>
            </a:lvl3pPr>
            <a:lvl4pPr marL="1364840" indent="0">
              <a:buNone/>
              <a:defRPr sz="2000"/>
            </a:lvl4pPr>
            <a:lvl5pPr marL="1819788" indent="0">
              <a:buNone/>
              <a:defRPr sz="2000"/>
            </a:lvl5pPr>
            <a:lvl6pPr marL="2274731" indent="0">
              <a:buNone/>
              <a:defRPr sz="2000"/>
            </a:lvl6pPr>
            <a:lvl7pPr marL="2729676" indent="0">
              <a:buNone/>
              <a:defRPr sz="2000"/>
            </a:lvl7pPr>
            <a:lvl8pPr marL="3184627" indent="0">
              <a:buNone/>
              <a:defRPr sz="2000"/>
            </a:lvl8pPr>
            <a:lvl9pPr marL="363957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33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5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280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6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447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49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656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8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30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9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6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3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6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9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1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35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4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68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42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4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3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112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247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9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2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5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1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4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7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370692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826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06" indent="0">
              <a:buNone/>
              <a:defRPr sz="2000" b="1"/>
            </a:lvl2pPr>
            <a:lvl3pPr marL="906205" indent="0">
              <a:buNone/>
              <a:defRPr sz="1800" b="1"/>
            </a:lvl3pPr>
            <a:lvl4pPr marL="1359310" indent="0">
              <a:buNone/>
              <a:defRPr sz="1600" b="1"/>
            </a:lvl4pPr>
            <a:lvl5pPr marL="1812421" indent="0">
              <a:buNone/>
              <a:defRPr sz="1600" b="1"/>
            </a:lvl5pPr>
            <a:lvl6pPr marL="2265518" indent="0">
              <a:buNone/>
              <a:defRPr sz="1600" b="1"/>
            </a:lvl6pPr>
            <a:lvl7pPr marL="2718620" indent="0">
              <a:buNone/>
              <a:defRPr sz="1600" b="1"/>
            </a:lvl7pPr>
            <a:lvl8pPr marL="3171730" indent="0">
              <a:buNone/>
              <a:defRPr sz="1600" b="1"/>
            </a:lvl8pPr>
            <a:lvl9pPr marL="36248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06" indent="0">
              <a:buNone/>
              <a:defRPr sz="2000" b="1"/>
            </a:lvl2pPr>
            <a:lvl3pPr marL="906205" indent="0">
              <a:buNone/>
              <a:defRPr sz="1800" b="1"/>
            </a:lvl3pPr>
            <a:lvl4pPr marL="1359310" indent="0">
              <a:buNone/>
              <a:defRPr sz="1600" b="1"/>
            </a:lvl4pPr>
            <a:lvl5pPr marL="1812421" indent="0">
              <a:buNone/>
              <a:defRPr sz="1600" b="1"/>
            </a:lvl5pPr>
            <a:lvl6pPr marL="2265518" indent="0">
              <a:buNone/>
              <a:defRPr sz="1600" b="1"/>
            </a:lvl6pPr>
            <a:lvl7pPr marL="2718620" indent="0">
              <a:buNone/>
              <a:defRPr sz="1600" b="1"/>
            </a:lvl7pPr>
            <a:lvl8pPr marL="3171730" indent="0">
              <a:buNone/>
              <a:defRPr sz="1600" b="1"/>
            </a:lvl8pPr>
            <a:lvl9pPr marL="36248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245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144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309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106" indent="0">
              <a:buNone/>
              <a:defRPr sz="1200"/>
            </a:lvl2pPr>
            <a:lvl3pPr marL="906205" indent="0">
              <a:buNone/>
              <a:defRPr sz="1000"/>
            </a:lvl3pPr>
            <a:lvl4pPr marL="1359310" indent="0">
              <a:buNone/>
              <a:defRPr sz="900"/>
            </a:lvl4pPr>
            <a:lvl5pPr marL="1812421" indent="0">
              <a:buNone/>
              <a:defRPr sz="900"/>
            </a:lvl5pPr>
            <a:lvl6pPr marL="2265518" indent="0">
              <a:buNone/>
              <a:defRPr sz="900"/>
            </a:lvl6pPr>
            <a:lvl7pPr marL="2718620" indent="0">
              <a:buNone/>
              <a:defRPr sz="900"/>
            </a:lvl7pPr>
            <a:lvl8pPr marL="3171730" indent="0">
              <a:buNone/>
              <a:defRPr sz="900"/>
            </a:lvl8pPr>
            <a:lvl9pPr marL="36248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386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106" indent="0">
              <a:buNone/>
              <a:defRPr sz="2800"/>
            </a:lvl2pPr>
            <a:lvl3pPr marL="906205" indent="0">
              <a:buNone/>
              <a:defRPr sz="2400"/>
            </a:lvl3pPr>
            <a:lvl4pPr marL="1359310" indent="0">
              <a:buNone/>
              <a:defRPr sz="2000"/>
            </a:lvl4pPr>
            <a:lvl5pPr marL="1812421" indent="0">
              <a:buNone/>
              <a:defRPr sz="2000"/>
            </a:lvl5pPr>
            <a:lvl6pPr marL="2265518" indent="0">
              <a:buNone/>
              <a:defRPr sz="2000"/>
            </a:lvl6pPr>
            <a:lvl7pPr marL="2718620" indent="0">
              <a:buNone/>
              <a:defRPr sz="2000"/>
            </a:lvl7pPr>
            <a:lvl8pPr marL="3171730" indent="0">
              <a:buNone/>
              <a:defRPr sz="2000"/>
            </a:lvl8pPr>
            <a:lvl9pPr marL="362483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106" indent="0">
              <a:buNone/>
              <a:defRPr sz="1200"/>
            </a:lvl2pPr>
            <a:lvl3pPr marL="906205" indent="0">
              <a:buNone/>
              <a:defRPr sz="1000"/>
            </a:lvl3pPr>
            <a:lvl4pPr marL="1359310" indent="0">
              <a:buNone/>
              <a:defRPr sz="900"/>
            </a:lvl4pPr>
            <a:lvl5pPr marL="1812421" indent="0">
              <a:buNone/>
              <a:defRPr sz="900"/>
            </a:lvl5pPr>
            <a:lvl6pPr marL="2265518" indent="0">
              <a:buNone/>
              <a:defRPr sz="900"/>
            </a:lvl6pPr>
            <a:lvl7pPr marL="2718620" indent="0">
              <a:buNone/>
              <a:defRPr sz="900"/>
            </a:lvl7pPr>
            <a:lvl8pPr marL="3171730" indent="0">
              <a:buNone/>
              <a:defRPr sz="900"/>
            </a:lvl8pPr>
            <a:lvl9pPr marL="36248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428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05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7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29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38"/>
            <a:ext cx="8496300" cy="2160587"/>
          </a:xfrm>
        </p:spPr>
        <p:txBody>
          <a:bodyPr lIns="910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10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8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2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5188" indent="-455188">
              <a:buFont typeface="+mj-lt"/>
              <a:buAutoNum type="arabicPeriod"/>
              <a:defRPr/>
            </a:lvl1pPr>
            <a:lvl2pPr marL="975178" indent="-455188">
              <a:buFont typeface="+mj-lt"/>
              <a:buAutoNum type="arabicPeriod"/>
              <a:defRPr/>
            </a:lvl2pPr>
            <a:lvl3pPr marL="1441422" indent="-455188">
              <a:buFont typeface="+mj-lt"/>
              <a:buAutoNum type="arabicPeriod"/>
              <a:defRPr/>
            </a:lvl3pPr>
            <a:lvl4pPr marL="1847616" indent="-455188">
              <a:buFont typeface="+mj-lt"/>
              <a:buAutoNum type="arabicPeriod"/>
              <a:defRPr/>
            </a:lvl4pPr>
            <a:lvl5pPr marL="2275936" indent="-455188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800"/>
            </a:lvl2pPr>
            <a:lvl3pPr marL="910373" indent="0">
              <a:buNone/>
              <a:defRPr sz="1600"/>
            </a:lvl3pPr>
            <a:lvl4pPr marL="1365563" indent="0">
              <a:buNone/>
              <a:defRPr sz="1400"/>
            </a:lvl4pPr>
            <a:lvl5pPr marL="1820751" indent="0">
              <a:buNone/>
              <a:defRPr sz="1400"/>
            </a:lvl5pPr>
            <a:lvl6pPr marL="2275936" indent="0">
              <a:buNone/>
              <a:defRPr sz="1400"/>
            </a:lvl6pPr>
            <a:lvl7pPr marL="2731122" indent="0">
              <a:buNone/>
              <a:defRPr sz="1400"/>
            </a:lvl7pPr>
            <a:lvl8pPr marL="3186313" indent="0">
              <a:buNone/>
              <a:defRPr sz="1400"/>
            </a:lvl8pPr>
            <a:lvl9pPr marL="364149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0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5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6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35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23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2800"/>
            </a:lvl2pPr>
            <a:lvl3pPr marL="910373" indent="0">
              <a:buNone/>
              <a:defRPr sz="2400"/>
            </a:lvl3pPr>
            <a:lvl4pPr marL="1365563" indent="0">
              <a:buNone/>
              <a:defRPr sz="2000"/>
            </a:lvl4pPr>
            <a:lvl5pPr marL="1820751" indent="0">
              <a:buNone/>
              <a:defRPr sz="2000"/>
            </a:lvl5pPr>
            <a:lvl6pPr marL="2275936" indent="0">
              <a:buNone/>
              <a:defRPr sz="2000"/>
            </a:lvl6pPr>
            <a:lvl7pPr marL="2731122" indent="0">
              <a:buNone/>
              <a:defRPr sz="2000"/>
            </a:lvl7pPr>
            <a:lvl8pPr marL="3186313" indent="0">
              <a:buNone/>
              <a:defRPr sz="2000"/>
            </a:lvl8pPr>
            <a:lvl9pPr marL="364149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47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8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5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41"/>
            <a:ext cx="8496300" cy="2160587"/>
          </a:xfrm>
        </p:spPr>
        <p:txBody>
          <a:bodyPr lIns="90992"/>
          <a:lstStyle>
            <a:lvl1pPr>
              <a:defRPr sz="4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0992"/>
          <a:lstStyle>
            <a:lvl1pPr marL="0" indent="0">
              <a:buFontTx/>
              <a:buNone/>
              <a:defRPr sz="2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2" name="Picture 8" descr="WHO-EN-BW-H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defTabSz="1181594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13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19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4947" indent="-454947">
              <a:buFont typeface="+mj-lt"/>
              <a:buAutoNum type="arabicPeriod"/>
              <a:defRPr/>
            </a:lvl1pPr>
            <a:lvl2pPr marL="974662" indent="-454947">
              <a:buFont typeface="+mj-lt"/>
              <a:buAutoNum type="arabicPeriod"/>
              <a:defRPr/>
            </a:lvl2pPr>
            <a:lvl3pPr marL="1440658" indent="-454947">
              <a:buFont typeface="+mj-lt"/>
              <a:buAutoNum type="arabicPeriod"/>
              <a:defRPr/>
            </a:lvl3pPr>
            <a:lvl4pPr marL="1846638" indent="-454947">
              <a:buFont typeface="+mj-lt"/>
              <a:buAutoNum type="arabicPeriod"/>
              <a:defRPr/>
            </a:lvl4pPr>
            <a:lvl5pPr marL="2274731" indent="-454947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0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4947" indent="-454947">
              <a:buFont typeface="+mj-lt"/>
              <a:buAutoNum type="arabicPeriod"/>
              <a:defRPr/>
            </a:lvl1pPr>
            <a:lvl2pPr marL="974662" indent="-454947">
              <a:buFont typeface="+mj-lt"/>
              <a:buAutoNum type="arabicPeriod"/>
              <a:defRPr/>
            </a:lvl2pPr>
            <a:lvl3pPr marL="1440658" indent="-454947">
              <a:buFont typeface="+mj-lt"/>
              <a:buAutoNum type="arabicPeriod"/>
              <a:defRPr/>
            </a:lvl3pPr>
            <a:lvl4pPr marL="1846638" indent="-454947">
              <a:buFont typeface="+mj-lt"/>
              <a:buAutoNum type="arabicPeriod"/>
              <a:defRPr/>
            </a:lvl4pPr>
            <a:lvl5pPr marL="2274731" indent="-454947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8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5159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249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454947" indent="0">
              <a:buNone/>
              <a:defRPr sz="1800"/>
            </a:lvl2pPr>
            <a:lvl3pPr marL="909891" indent="0">
              <a:buNone/>
              <a:defRPr sz="1600"/>
            </a:lvl3pPr>
            <a:lvl4pPr marL="1364840" indent="0">
              <a:buNone/>
              <a:defRPr sz="1400"/>
            </a:lvl4pPr>
            <a:lvl5pPr marL="1819788" indent="0">
              <a:buNone/>
              <a:defRPr sz="1400"/>
            </a:lvl5pPr>
            <a:lvl6pPr marL="2274731" indent="0">
              <a:buNone/>
              <a:defRPr sz="1400"/>
            </a:lvl6pPr>
            <a:lvl7pPr marL="2729676" indent="0">
              <a:buNone/>
              <a:defRPr sz="1400"/>
            </a:lvl7pPr>
            <a:lvl8pPr marL="3184627" indent="0">
              <a:buNone/>
              <a:defRPr sz="1400"/>
            </a:lvl8pPr>
            <a:lvl9pPr marL="3639571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840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03"/>
            <a:ext cx="4040188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903"/>
            <a:ext cx="4041775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6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383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923702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72" y="11967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390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4947" indent="0">
              <a:buNone/>
              <a:defRPr sz="2800"/>
            </a:lvl2pPr>
            <a:lvl3pPr marL="909891" indent="0">
              <a:buNone/>
              <a:defRPr sz="2400"/>
            </a:lvl3pPr>
            <a:lvl4pPr marL="1364840" indent="0">
              <a:buNone/>
              <a:defRPr sz="2000"/>
            </a:lvl4pPr>
            <a:lvl5pPr marL="1819788" indent="0">
              <a:buNone/>
              <a:defRPr sz="2000"/>
            </a:lvl5pPr>
            <a:lvl6pPr marL="2274731" indent="0">
              <a:buNone/>
              <a:defRPr sz="2000"/>
            </a:lvl6pPr>
            <a:lvl7pPr marL="2729676" indent="0">
              <a:buNone/>
              <a:defRPr sz="2000"/>
            </a:lvl7pPr>
            <a:lvl8pPr marL="3184627" indent="0">
              <a:buNone/>
              <a:defRPr sz="2000"/>
            </a:lvl8pPr>
            <a:lvl9pPr marL="363957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602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4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5159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249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454947" indent="0">
              <a:buNone/>
              <a:defRPr sz="1800"/>
            </a:lvl2pPr>
            <a:lvl3pPr marL="909891" indent="0">
              <a:buNone/>
              <a:defRPr sz="1600"/>
            </a:lvl3pPr>
            <a:lvl4pPr marL="1364840" indent="0">
              <a:buNone/>
              <a:defRPr sz="1400"/>
            </a:lvl4pPr>
            <a:lvl5pPr marL="1819788" indent="0">
              <a:buNone/>
              <a:defRPr sz="1400"/>
            </a:lvl5pPr>
            <a:lvl6pPr marL="2274731" indent="0">
              <a:buNone/>
              <a:defRPr sz="1400"/>
            </a:lvl6pPr>
            <a:lvl7pPr marL="2729676" indent="0">
              <a:buNone/>
              <a:defRPr sz="1400"/>
            </a:lvl7pPr>
            <a:lvl8pPr marL="3184627" indent="0">
              <a:buNone/>
              <a:defRPr sz="1400"/>
            </a:lvl8pPr>
            <a:lvl9pPr marL="3639571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37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2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93670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126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38"/>
            <a:ext cx="8496300" cy="2160587"/>
          </a:xfrm>
        </p:spPr>
        <p:txBody>
          <a:bodyPr lIns="910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10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5188" indent="-455188">
              <a:buFont typeface="+mj-lt"/>
              <a:buAutoNum type="arabicPeriod"/>
              <a:defRPr/>
            </a:lvl1pPr>
            <a:lvl2pPr marL="975178" indent="-455188">
              <a:buFont typeface="+mj-lt"/>
              <a:buAutoNum type="arabicPeriod"/>
              <a:defRPr/>
            </a:lvl2pPr>
            <a:lvl3pPr marL="1441422" indent="-455188">
              <a:buFont typeface="+mj-lt"/>
              <a:buAutoNum type="arabicPeriod"/>
              <a:defRPr/>
            </a:lvl3pPr>
            <a:lvl4pPr marL="1847616" indent="-455188">
              <a:buFont typeface="+mj-lt"/>
              <a:buAutoNum type="arabicPeriod"/>
              <a:defRPr/>
            </a:lvl4pPr>
            <a:lvl5pPr marL="2275936" indent="-455188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1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800"/>
            </a:lvl2pPr>
            <a:lvl3pPr marL="910373" indent="0">
              <a:buNone/>
              <a:defRPr sz="1600"/>
            </a:lvl3pPr>
            <a:lvl4pPr marL="1365563" indent="0">
              <a:buNone/>
              <a:defRPr sz="1400"/>
            </a:lvl4pPr>
            <a:lvl5pPr marL="1820751" indent="0">
              <a:buNone/>
              <a:defRPr sz="1400"/>
            </a:lvl5pPr>
            <a:lvl6pPr marL="2275936" indent="0">
              <a:buNone/>
              <a:defRPr sz="1400"/>
            </a:lvl6pPr>
            <a:lvl7pPr marL="2731122" indent="0">
              <a:buNone/>
              <a:defRPr sz="1400"/>
            </a:lvl7pPr>
            <a:lvl8pPr marL="3186313" indent="0">
              <a:buNone/>
              <a:defRPr sz="1400"/>
            </a:lvl8pPr>
            <a:lvl9pPr marL="364149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3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8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7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07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4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2800"/>
            </a:lvl2pPr>
            <a:lvl3pPr marL="910373" indent="0">
              <a:buNone/>
              <a:defRPr sz="2400"/>
            </a:lvl3pPr>
            <a:lvl4pPr marL="1365563" indent="0">
              <a:buNone/>
              <a:defRPr sz="2000"/>
            </a:lvl4pPr>
            <a:lvl5pPr marL="1820751" indent="0">
              <a:buNone/>
              <a:defRPr sz="2000"/>
            </a:lvl5pPr>
            <a:lvl6pPr marL="2275936" indent="0">
              <a:buNone/>
              <a:defRPr sz="2000"/>
            </a:lvl6pPr>
            <a:lvl7pPr marL="2731122" indent="0">
              <a:buNone/>
              <a:defRPr sz="2000"/>
            </a:lvl7pPr>
            <a:lvl8pPr marL="3186313" indent="0">
              <a:buNone/>
              <a:defRPr sz="2000"/>
            </a:lvl8pPr>
            <a:lvl9pPr marL="364149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56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2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8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8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7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38"/>
            <a:ext cx="8496300" cy="2160587"/>
          </a:xfrm>
        </p:spPr>
        <p:txBody>
          <a:bodyPr lIns="910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10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5188" indent="-455188">
              <a:buFont typeface="+mj-lt"/>
              <a:buAutoNum type="arabicPeriod"/>
              <a:defRPr/>
            </a:lvl1pPr>
            <a:lvl2pPr marL="975178" indent="-455188">
              <a:buFont typeface="+mj-lt"/>
              <a:buAutoNum type="arabicPeriod"/>
              <a:defRPr/>
            </a:lvl2pPr>
            <a:lvl3pPr marL="1441422" indent="-455188">
              <a:buFont typeface="+mj-lt"/>
              <a:buAutoNum type="arabicPeriod"/>
              <a:defRPr/>
            </a:lvl3pPr>
            <a:lvl4pPr marL="1847616" indent="-455188">
              <a:buFont typeface="+mj-lt"/>
              <a:buAutoNum type="arabicPeriod"/>
              <a:defRPr/>
            </a:lvl4pPr>
            <a:lvl5pPr marL="2275936" indent="-455188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3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03"/>
            <a:ext cx="4040188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903"/>
            <a:ext cx="4041775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800"/>
            </a:lvl2pPr>
            <a:lvl3pPr marL="910373" indent="0">
              <a:buNone/>
              <a:defRPr sz="1600"/>
            </a:lvl3pPr>
            <a:lvl4pPr marL="1365563" indent="0">
              <a:buNone/>
              <a:defRPr sz="1400"/>
            </a:lvl4pPr>
            <a:lvl5pPr marL="1820751" indent="0">
              <a:buNone/>
              <a:defRPr sz="1400"/>
            </a:lvl5pPr>
            <a:lvl6pPr marL="2275936" indent="0">
              <a:buNone/>
              <a:defRPr sz="1400"/>
            </a:lvl6pPr>
            <a:lvl7pPr marL="2731122" indent="0">
              <a:buNone/>
              <a:defRPr sz="1400"/>
            </a:lvl7pPr>
            <a:lvl8pPr marL="3186313" indent="0">
              <a:buNone/>
              <a:defRPr sz="1400"/>
            </a:lvl8pPr>
            <a:lvl9pPr marL="364149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1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6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6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1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2800"/>
            </a:lvl2pPr>
            <a:lvl3pPr marL="910373" indent="0">
              <a:buNone/>
              <a:defRPr sz="2400"/>
            </a:lvl3pPr>
            <a:lvl4pPr marL="1365563" indent="0">
              <a:buNone/>
              <a:defRPr sz="2000"/>
            </a:lvl4pPr>
            <a:lvl5pPr marL="1820751" indent="0">
              <a:buNone/>
              <a:defRPr sz="2000"/>
            </a:lvl5pPr>
            <a:lvl6pPr marL="2275936" indent="0">
              <a:buNone/>
              <a:defRPr sz="2000"/>
            </a:lvl6pPr>
            <a:lvl7pPr marL="2731122" indent="0">
              <a:buNone/>
              <a:defRPr sz="2000"/>
            </a:lvl7pPr>
            <a:lvl8pPr marL="3186313" indent="0">
              <a:buNone/>
              <a:defRPr sz="2000"/>
            </a:lvl8pPr>
            <a:lvl9pPr marL="364149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0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48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8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9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0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2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3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0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7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0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975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4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972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31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06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8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7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2" name="Picture 8" descr="WHO-EN-BW-H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750" tIns="59376" rIns="118750" bIns="59376" anchor="ctr"/>
          <a:lstStyle/>
          <a:p>
            <a:pPr defTabSz="1187450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13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76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9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5131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3886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923702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72" y="11967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154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721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939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744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7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17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072951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09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8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3" name="Picture 8" descr="WHO-EN-BW-H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algn="ctr" defTabSz="1181594" rtl="0"/>
            <a:endParaRPr lang="en-GB" sz="24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9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4947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0989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484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197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207" indent="-341207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n-cs"/>
        </a:defRPr>
      </a:lvl1pPr>
      <a:lvl2pPr marL="807220" indent="-287502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2pPr>
      <a:lvl3pPr marL="1213191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3pPr>
      <a:lvl4pPr marL="1619168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4pPr>
      <a:lvl5pPr marL="2047259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5pPr>
      <a:lvl6pPr marL="2502207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7153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2098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7049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4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9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84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88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73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676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62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57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624" tIns="45312" rIns="90624" bIns="453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624" tIns="45312" rIns="90624" bIns="453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401"/>
            <a:ext cx="21336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205" eaLnBrk="1" fontAlgn="auto" hangingPunct="1">
              <a:spcBef>
                <a:spcPts val="0"/>
              </a:spcBef>
              <a:spcAft>
                <a:spcPts val="0"/>
              </a:spcAft>
            </a:pPr>
            <a:fld id="{85B3BB39-F85E-4FD9-ADD2-2EECB7B4AFA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06205" eaLnBrk="1" fontAlgn="auto" hangingPunct="1">
                <a:spcBef>
                  <a:spcPts val="0"/>
                </a:spcBef>
                <a:spcAft>
                  <a:spcPts val="0"/>
                </a:spcAft>
              </a:pPr>
              <a:t>11/05/2017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401"/>
            <a:ext cx="28956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20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6205" eaLnBrk="1" fontAlgn="auto" hangingPunct="1">
              <a:spcBef>
                <a:spcPts val="0"/>
              </a:spcBef>
              <a:spcAft>
                <a:spcPts val="0"/>
              </a:spcAft>
            </a:pPr>
            <a:fld id="{782BD36D-533E-4714-9A7B-87E43CE6B16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0620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defTabSz="9062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824" indent="-339824" algn="l" defTabSz="906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295" indent="-283197" algn="l" defTabSz="9062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760" indent="-226552" algn="l" defTabSz="906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866" indent="-226552" algn="l" defTabSz="9062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963" indent="-226552" algn="l" defTabSz="9062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074" indent="-226552" algn="l" defTabSz="906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75" indent="-226552" algn="l" defTabSz="906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276" indent="-226552" algn="l" defTabSz="906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383" indent="-226552" algn="l" defTabSz="906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06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05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31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42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518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62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73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83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0" bIns="455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51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037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556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075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388" indent="-341388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07646" indent="-287653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3834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002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4834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03531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8719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390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909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3" name="Picture 8" descr="WHO-EN-BW-H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defTabSz="1181594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9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67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4947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0989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484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197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207" indent="-341207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n-cs"/>
        </a:defRPr>
      </a:lvl1pPr>
      <a:lvl2pPr marL="807220" indent="-287502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2pPr>
      <a:lvl3pPr marL="1213191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3pPr>
      <a:lvl4pPr marL="1619168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4pPr>
      <a:lvl5pPr marL="2047259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5pPr>
      <a:lvl6pPr marL="2502207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7153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2098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7049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4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9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84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88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73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676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62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57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0" bIns="455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51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037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556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075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388" indent="-341388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07646" indent="-287653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3834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002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4834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03531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8719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390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909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0" bIns="455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1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51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037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556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075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388" indent="-341388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07646" indent="-287653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3834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002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4834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03531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8719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390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909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3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3" name="Picture 8" descr="WHO-EN-BW-H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750" tIns="59376" rIns="118750" bIns="59376" anchor="ctr"/>
          <a:lstStyle/>
          <a:p>
            <a:pPr defTabSz="1187450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9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750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3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9144000" cy="244827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Rockwell" panose="02060603020205020403" pitchFamily="18" charset="0"/>
              </a:rPr>
              <a:t>Chapter 4 – SDG </a:t>
            </a:r>
            <a:r>
              <a:rPr lang="en-US" altLang="en-US" sz="3600" dirty="0" smtClean="0">
                <a:latin typeface="Rockwell" panose="02060603020205020403" pitchFamily="18" charset="0"/>
              </a:rPr>
              <a:t>3</a:t>
            </a:r>
            <a:br>
              <a:rPr lang="en-US" altLang="en-US" sz="3600" dirty="0" smtClean="0">
                <a:latin typeface="Rockwell" panose="02060603020205020403" pitchFamily="18" charset="0"/>
              </a:rPr>
            </a:br>
            <a:r>
              <a:rPr lang="en-US" altLang="en-US" sz="3600" dirty="0" smtClean="0">
                <a:latin typeface="Rockwell" panose="02060603020205020403" pitchFamily="18" charset="0"/>
              </a:rPr>
              <a:t/>
            </a:r>
            <a:br>
              <a:rPr lang="en-US" altLang="en-US" sz="3600" dirty="0" smtClean="0">
                <a:latin typeface="Rockwell" panose="02060603020205020403" pitchFamily="18" charset="0"/>
              </a:rPr>
            </a:br>
            <a:r>
              <a:rPr lang="en-US" altLang="en-US" sz="3600" dirty="0" smtClean="0">
                <a:latin typeface="Rockwell" panose="02060603020205020403" pitchFamily="18" charset="0"/>
              </a:rPr>
              <a:t>Ensure </a:t>
            </a:r>
            <a:r>
              <a:rPr lang="en-US" altLang="en-US" sz="3600" dirty="0">
                <a:latin typeface="Rockwell" panose="02060603020205020403" pitchFamily="18" charset="0"/>
              </a:rPr>
              <a:t>healthy lives and promote well-being for all persons with disabilities</a:t>
            </a:r>
            <a:endParaRPr lang="en-US" altLang="en-US" sz="2800" dirty="0">
              <a:solidFill>
                <a:srgbClr val="FFFF66"/>
              </a:solidFill>
              <a:latin typeface="Rockwell" panose="02060603020205020403" pitchFamily="18" charset="0"/>
            </a:endParaRPr>
          </a:p>
        </p:txBody>
      </p:sp>
      <p:sp>
        <p:nvSpPr>
          <p:cNvPr id="264195" name="Rectangle 4"/>
          <p:cNvSpPr>
            <a:spLocks noChangeArrowheads="1"/>
          </p:cNvSpPr>
          <p:nvPr/>
        </p:nvSpPr>
        <p:spPr bwMode="auto">
          <a:xfrm>
            <a:off x="1042988" y="4077072"/>
            <a:ext cx="72009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1E7FB8"/>
              </a:buClr>
            </a:pPr>
            <a: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  <a:t>Alarcos Cieza</a:t>
            </a:r>
            <a:b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</a:br>
            <a: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  <a:t/>
            </a:r>
            <a:b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Rockwell" pitchFamily="18" charset="0"/>
              </a:rPr>
              <a:t>World Health Organization</a:t>
            </a:r>
            <a:endParaRPr lang="en-GB" altLang="en-US" sz="3200" b="1" dirty="0" smtClean="0">
              <a:solidFill>
                <a:srgbClr val="000066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E270-61F3-48F4-AC4F-6E9BAEB81C7C}" type="slidenum">
              <a:rPr lang="en-GB" altLang="de-DE" smtClean="0">
                <a:solidFill>
                  <a:srgbClr val="323D43"/>
                </a:solidFill>
              </a:rPr>
              <a:pPr/>
              <a:t>2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592" y="273206"/>
            <a:ext cx="273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Alarcos</a:t>
            </a:r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Cieza</a:t>
            </a:r>
            <a:endParaRPr lang="en-GB" sz="2000" b="1" dirty="0" smtClean="0">
              <a:solidFill>
                <a:srgbClr val="C00000"/>
              </a:solidFill>
              <a:latin typeface="Rockwell" pitchFamily="18" charset="0"/>
              <a:cs typeface="Arial" pitchFamily="34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Elanie</a:t>
            </a:r>
            <a:r>
              <a:rPr lang="en-US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Marks</a:t>
            </a:r>
            <a:endParaRPr lang="en-GB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2138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Nora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Groce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010" y="184482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Sophie Mitra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0766" y="2960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Leyla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Sharafi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15719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Jennifer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Madans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268" y="177281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Jennie Bell</a:t>
            </a:r>
          </a:p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Juliet </a:t>
            </a:r>
            <a:r>
              <a:rPr lang="en-GB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Milgate</a:t>
            </a:r>
            <a:endParaRPr lang="en-GB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Fred Smith</a:t>
            </a:r>
          </a:p>
        </p:txBody>
      </p:sp>
      <p:pic>
        <p:nvPicPr>
          <p:cNvPr id="9" name="Picture 3" descr="WHO-EN-BW-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81092"/>
            <a:ext cx="2076229" cy="6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4" t="14721" r="3959" b="76459"/>
          <a:stretch/>
        </p:blipFill>
        <p:spPr>
          <a:xfrm>
            <a:off x="3902781" y="764704"/>
            <a:ext cx="1613551" cy="551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5900" r="74412" b="85280"/>
          <a:stretch/>
        </p:blipFill>
        <p:spPr>
          <a:xfrm>
            <a:off x="6809044" y="692696"/>
            <a:ext cx="1300843" cy="70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87" b="82760"/>
          <a:stretch/>
        </p:blipFill>
        <p:spPr>
          <a:xfrm>
            <a:off x="494481" y="2513662"/>
            <a:ext cx="2670258" cy="612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9680" r="70343" b="80802"/>
          <a:stretch/>
        </p:blipFill>
        <p:spPr>
          <a:xfrm>
            <a:off x="3736240" y="2708920"/>
            <a:ext cx="2203912" cy="6614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2" t="38904" r="8264" b="34880"/>
          <a:stretch/>
        </p:blipFill>
        <p:spPr>
          <a:xfrm>
            <a:off x="5541078" y="5578156"/>
            <a:ext cx="831122" cy="1235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2280" r="77562" b="55040"/>
          <a:stretch/>
        </p:blipFill>
        <p:spPr>
          <a:xfrm>
            <a:off x="1114195" y="3757102"/>
            <a:ext cx="1296144" cy="1296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2693" y="3356992"/>
            <a:ext cx="2739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Jerome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Bickenbach</a:t>
            </a:r>
            <a:endParaRPr lang="en-GB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1653" y="1772816"/>
            <a:ext cx="2066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Hannah </a:t>
            </a:r>
            <a:r>
              <a:rPr lang="en-GB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Kuper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r="2750" b="22850"/>
          <a:stretch/>
        </p:blipFill>
        <p:spPr>
          <a:xfrm>
            <a:off x="6626594" y="2204864"/>
            <a:ext cx="1665744" cy="7492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19872" y="3429000"/>
            <a:ext cx="2855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Pamela </a:t>
            </a:r>
            <a:r>
              <a:rPr lang="en-US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Nabukhonzo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17991" r="79137" b="71514"/>
          <a:stretch/>
        </p:blipFill>
        <p:spPr>
          <a:xfrm>
            <a:off x="3993492" y="3789040"/>
            <a:ext cx="1548225" cy="10461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45619" y="5168545"/>
            <a:ext cx="271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Jean-François </a:t>
            </a:r>
            <a:r>
              <a:rPr lang="en-US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Trani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66" r="24107" b="11202"/>
          <a:stretch/>
        </p:blipFill>
        <p:spPr>
          <a:xfrm>
            <a:off x="2517571" y="5589604"/>
            <a:ext cx="1171197" cy="11517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72034" y="3356992"/>
            <a:ext cx="2104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Cathy Vaughan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41082" r="27385" b="33620"/>
          <a:stretch/>
        </p:blipFill>
        <p:spPr>
          <a:xfrm>
            <a:off x="7040985" y="3808390"/>
            <a:ext cx="1166519" cy="11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 bwMode="auto">
          <a:xfrm>
            <a:off x="500482" y="836712"/>
            <a:ext cx="8405009" cy="47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9404" tIns="39703" rIns="79404" bIns="39703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905669" rtl="1" fontAlgn="base">
              <a:spcAft>
                <a:spcPct val="0"/>
              </a:spcAft>
            </a:pPr>
            <a:r>
              <a:rPr lang="en-GB" sz="22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SDG 3: Ensure healthy lives and promote well-being for all at all ages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7643" y="180906"/>
            <a:ext cx="7290965" cy="511069"/>
          </a:xfrm>
          <a:prstGeom prst="rect">
            <a:avLst/>
          </a:prstGeom>
          <a:noFill/>
        </p:spPr>
        <p:txBody>
          <a:bodyPr wrap="none" lIns="79404" tIns="39703" rIns="79404" bIns="39703" rtlCol="0">
            <a:spAutoFit/>
          </a:bodyPr>
          <a:lstStyle/>
          <a:p>
            <a:pPr algn="l" defTabSz="9058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prstClr val="black"/>
                </a:solidFill>
                <a:latin typeface="Calibri"/>
                <a:cs typeface="Arial" charset="0"/>
              </a:rPr>
              <a:t>Sustainable Development Goal 3 and its targets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430" y="1327120"/>
            <a:ext cx="8405010" cy="695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79404" tIns="39703" rIns="79404" bIns="39703" rtlCol="0">
            <a:spAutoFit/>
          </a:bodyPr>
          <a:lstStyle/>
          <a:p>
            <a:pPr defTabSz="9058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3.8: 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Health Coverage</a:t>
            </a:r>
            <a:endParaRPr lang="en-GB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0483" y="1942426"/>
            <a:ext cx="2668620" cy="3954228"/>
            <a:chOff x="500483" y="1942426"/>
            <a:chExt cx="2668620" cy="3954228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2042101"/>
              <a:ext cx="2341519" cy="3773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9404" tIns="39703" rIns="79404" bIns="39703" rtlCol="0">
              <a:spAutoFit/>
            </a:bodyPr>
            <a:lstStyle/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3.1</a:t>
              </a: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REDUCE</a:t>
              </a:r>
              <a:r>
                <a:rPr lang="en-GB" sz="1500" dirty="0" smtClean="0">
                  <a:solidFill>
                    <a:prstClr val="white"/>
                  </a:solidFill>
                </a:rPr>
                <a:t> </a:t>
              </a: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maternal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MORTALITY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3.2: 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END PREVENTABLE </a:t>
              </a:r>
              <a:r>
                <a:rPr lang="en-GB" sz="1500" b="1" dirty="0" err="1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newborn</a:t>
              </a: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child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DEATHS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3.3: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END THE EPIDEMICS </a:t>
              </a: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HIV, TB, malaria and NTD 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combat hepatitis, waterborne and other communicable diseases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3.7: Ensure universal access to sexual and reproductive health-care </a:t>
              </a:r>
              <a:r>
                <a:rPr lang="en-GB" sz="1500" b="1" dirty="0" smtClean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services</a:t>
              </a:r>
              <a:br>
                <a:rPr lang="en-GB" sz="1500" b="1" dirty="0" smtClean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GB" sz="1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1263419" y="3805599"/>
              <a:ext cx="3854957" cy="32715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lIns="79404" tIns="39703" rIns="79404" bIns="39703" rtlCol="0">
              <a:spAutoFit/>
            </a:bodyPr>
            <a:lstStyle/>
            <a:p>
              <a:pPr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MDG unfinished and expanded agenda</a:t>
              </a:r>
            </a:p>
          </p:txBody>
        </p:sp>
        <p:sp>
          <p:nvSpPr>
            <p:cNvPr id="3" name="Right Brace 2"/>
            <p:cNvSpPr/>
            <p:nvPr/>
          </p:nvSpPr>
          <p:spPr>
            <a:xfrm rot="16200000">
              <a:off x="1900994" y="869071"/>
              <a:ext cx="190429" cy="2337140"/>
            </a:xfrm>
            <a:prstGeom prst="rightBrac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592" tIns="45296" rIns="90592" bIns="45296" rtlCol="0" anchor="ctr"/>
            <a:lstStyle/>
            <a:p>
              <a:pPr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2214" y="1916885"/>
            <a:ext cx="2893224" cy="4117518"/>
            <a:chOff x="6012214" y="1916885"/>
            <a:chExt cx="2893224" cy="4117518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4257885" y="3815176"/>
              <a:ext cx="3835809" cy="327152"/>
            </a:xfrm>
            <a:prstGeom prst="rect">
              <a:avLst/>
            </a:prstGeom>
            <a:solidFill>
              <a:srgbClr val="007434"/>
            </a:solidFill>
          </p:spPr>
          <p:txBody>
            <a:bodyPr wrap="square" lIns="79404" tIns="39703" rIns="79404" bIns="39703" rtlCol="0">
              <a:spAutoFit/>
            </a:bodyPr>
            <a:lstStyle/>
            <a:p>
              <a:pPr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SDG3 means of Implementation targets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2060848"/>
              <a:ext cx="2605246" cy="3973555"/>
            </a:xfrm>
            <a:prstGeom prst="rect">
              <a:avLst/>
            </a:prstGeom>
            <a:solidFill>
              <a:srgbClr val="C7F1CB"/>
            </a:solidFill>
          </p:spPr>
          <p:txBody>
            <a:bodyPr wrap="square" lIns="79404" tIns="39703" rIns="79404" bIns="39703" rtlCol="0">
              <a:spAutoFit/>
            </a:bodyPr>
            <a:lstStyle/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srgbClr val="007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3.a</a:t>
              </a:r>
              <a:r>
                <a:rPr lang="en-GB" sz="1500" b="1" dirty="0">
                  <a:solidFill>
                    <a:srgbClr val="007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Strengthen implementation of framework convention on tobacco control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00743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007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3.b: Provide access to medicines and vaccines for all, support R&amp;D of vaccines and medicines for all 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00743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007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3.c: Increase health financing and health workforce in developing countries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00743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007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3.d: Strengthen capacity for early warning, </a:t>
              </a:r>
              <a:r>
                <a:rPr lang="en-GB" sz="1400" b="1" dirty="0">
                  <a:solidFill>
                    <a:srgbClr val="007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risk reduction and management of </a:t>
              </a:r>
              <a:r>
                <a:rPr lang="en-GB" sz="1400" b="1" dirty="0" smtClean="0">
                  <a:solidFill>
                    <a:srgbClr val="007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risks</a:t>
              </a:r>
              <a:endParaRPr lang="en-GB" sz="1400" b="1" dirty="0">
                <a:solidFill>
                  <a:srgbClr val="00743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400" b="1" dirty="0">
                <a:solidFill>
                  <a:srgbClr val="00743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ight Brace 22"/>
            <p:cNvSpPr/>
            <p:nvPr/>
          </p:nvSpPr>
          <p:spPr>
            <a:xfrm rot="16200000">
              <a:off x="7481899" y="722274"/>
              <a:ext cx="216023" cy="2605245"/>
            </a:xfrm>
            <a:prstGeom prst="rightBrac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592" tIns="45296" rIns="90592" bIns="45296" rtlCol="0" anchor="ctr"/>
            <a:lstStyle/>
            <a:p>
              <a:pPr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4779" y="1924402"/>
            <a:ext cx="2847381" cy="3972253"/>
            <a:chOff x="3164779" y="1924402"/>
            <a:chExt cx="2847381" cy="3972253"/>
          </a:xfrm>
        </p:grpSpPr>
        <p:sp>
          <p:nvSpPr>
            <p:cNvPr id="12" name="TextBox 11"/>
            <p:cNvSpPr txBox="1"/>
            <p:nvPr/>
          </p:nvSpPr>
          <p:spPr>
            <a:xfrm>
              <a:off x="3491878" y="2060876"/>
              <a:ext cx="2520282" cy="37735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79404" tIns="39703" rIns="79404" bIns="39703" rtlCol="0">
              <a:spAutoFit/>
            </a:bodyPr>
            <a:lstStyle/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3.4</a:t>
              </a: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REDUCE MORTALITY </a:t>
              </a: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from NCD and promote mental health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3.5: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STRENGTHEN PREVENTION</a:t>
              </a:r>
              <a:r>
                <a:rPr lang="en-GB" sz="1500" b="1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treatment of substance abuse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3.6: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HALVE GLOBAL DEATHS </a:t>
              </a: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injuries from road traffic accidents</a:t>
              </a: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3.9: </a:t>
              </a:r>
              <a:r>
                <a:rPr lang="en-GB" sz="1500" b="1" u="heavy" dirty="0">
                  <a:solidFill>
                    <a:prstClr val="white"/>
                  </a:solidFill>
                  <a:uFill>
                    <a:solidFill>
                      <a:srgbClr val="0070C0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REDUCE DEATHS </a:t>
              </a:r>
              <a:r>
                <a:rPr lang="en-GB" sz="15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from hazardous chemicals and air, water and soil pollution and </a:t>
              </a:r>
              <a:r>
                <a:rPr lang="en-GB" sz="15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contamination</a:t>
              </a:r>
              <a:endParaRPr lang="en-GB" sz="1500" dirty="0">
                <a:solidFill>
                  <a:srgbClr val="F7964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441229" y="3845952"/>
              <a:ext cx="3774253" cy="3271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lIns="79404" tIns="39703" rIns="79404" bIns="39703" rtlCol="0">
              <a:spAutoFit/>
            </a:bodyPr>
            <a:lstStyle/>
            <a:p>
              <a:pPr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SDG 3 targets 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 rot="16200000">
              <a:off x="4645172" y="771163"/>
              <a:ext cx="208453" cy="2514932"/>
            </a:xfrm>
            <a:prstGeom prst="rightBrac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592" tIns="45296" rIns="90592" bIns="45296" rtlCol="0" anchor="ctr"/>
            <a:lstStyle/>
            <a:p>
              <a:pPr defTabSz="9058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0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196752"/>
            <a:ext cx="8496300" cy="54726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Overview of the current situation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Health </a:t>
            </a:r>
            <a:r>
              <a:rPr lang="en-US" dirty="0">
                <a:solidFill>
                  <a:srgbClr val="0070C0"/>
                </a:solidFill>
              </a:rPr>
              <a:t>outcomes </a:t>
            </a:r>
            <a:r>
              <a:rPr lang="en-US" dirty="0" smtClean="0">
                <a:solidFill>
                  <a:srgbClr val="0070C0"/>
                </a:solidFill>
              </a:rPr>
              <a:t>(e.g. mortality, life expectancy, morbidity, self-reported general health) </a:t>
            </a:r>
            <a:r>
              <a:rPr lang="en-US" dirty="0" smtClean="0"/>
              <a:t>in </a:t>
            </a:r>
            <a:r>
              <a:rPr lang="en-US" dirty="0"/>
              <a:t>persons with specific impairments and health conditions.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Differential access </a:t>
            </a:r>
            <a:r>
              <a:rPr lang="en-US" dirty="0">
                <a:solidFill>
                  <a:srgbClr val="0070C0"/>
                </a:solidFill>
              </a:rPr>
              <a:t>to public </a:t>
            </a:r>
            <a:r>
              <a:rPr lang="en-GB" dirty="0">
                <a:solidFill>
                  <a:srgbClr val="0070C0"/>
                </a:solidFill>
              </a:rPr>
              <a:t>health </a:t>
            </a:r>
            <a:r>
              <a:rPr lang="en-GB" dirty="0"/>
              <a:t>promotion and prevention </a:t>
            </a:r>
            <a:r>
              <a:rPr lang="en-GB" dirty="0">
                <a:solidFill>
                  <a:srgbClr val="0070C0"/>
                </a:solidFill>
              </a:rPr>
              <a:t>programmes</a:t>
            </a:r>
            <a:r>
              <a:rPr lang="en-GB" dirty="0"/>
              <a:t> and policies.</a:t>
            </a:r>
            <a:endParaRPr lang="en-US" dirty="0"/>
          </a:p>
          <a:p>
            <a:pPr lvl="0"/>
            <a:r>
              <a:rPr lang="en-GB" dirty="0" smtClean="0"/>
              <a:t>Differential access </a:t>
            </a:r>
            <a:r>
              <a:rPr lang="en-GB" dirty="0"/>
              <a:t>to </a:t>
            </a:r>
            <a:r>
              <a:rPr lang="en-GB" dirty="0">
                <a:solidFill>
                  <a:srgbClr val="0070C0"/>
                </a:solidFill>
              </a:rPr>
              <a:t>health services also including </a:t>
            </a:r>
            <a:r>
              <a:rPr lang="en-GB" dirty="0" smtClean="0">
                <a:solidFill>
                  <a:srgbClr val="0070C0"/>
                </a:solidFill>
              </a:rPr>
              <a:t>rehabilitation and access to assistive products</a:t>
            </a:r>
            <a:r>
              <a:rPr lang="en-GB" dirty="0" smtClean="0"/>
              <a:t>, </a:t>
            </a:r>
            <a:r>
              <a:rPr lang="en-GB" dirty="0"/>
              <a:t>looking at the different levels of the health system (community, primary, secondary, and tertiary level).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4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 </a:t>
            </a:r>
            <a:r>
              <a:rPr lang="en-US" dirty="0" smtClean="0"/>
              <a:t>– Introduction </a:t>
            </a:r>
            <a:r>
              <a:rPr lang="en-US" b="0" dirty="0" smtClean="0"/>
              <a:t>(1500 words)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779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LSHTM – Literature review on access to health surveys</a:t>
            </a:r>
          </a:p>
          <a:p>
            <a:r>
              <a:rPr lang="en-GB" dirty="0" smtClean="0"/>
              <a:t>WHO - Analyses of existing population based surveys</a:t>
            </a:r>
            <a:endParaRPr lang="en-GB" dirty="0"/>
          </a:p>
          <a:p>
            <a:r>
              <a:rPr lang="en-US" dirty="0" smtClean="0"/>
              <a:t>Fordham </a:t>
            </a:r>
            <a:r>
              <a:rPr lang="en-US" dirty="0"/>
              <a:t>University – differential out of pocket health care costs and studies in Africa </a:t>
            </a:r>
            <a:r>
              <a:rPr lang="en-US" dirty="0" smtClean="0"/>
              <a:t>studying the association of mortality and disability</a:t>
            </a:r>
            <a:endParaRPr lang="en-US" dirty="0"/>
          </a:p>
          <a:p>
            <a:r>
              <a:rPr lang="en-US" dirty="0" err="1" smtClean="0"/>
              <a:t>Sightsavers</a:t>
            </a:r>
            <a:r>
              <a:rPr lang="en-US" dirty="0" smtClean="0"/>
              <a:t> – Examples of eye </a:t>
            </a:r>
            <a:r>
              <a:rPr lang="en-US" dirty="0"/>
              <a:t>health and Neglected Tropical Disease </a:t>
            </a:r>
            <a:r>
              <a:rPr lang="en-US" dirty="0" err="1" smtClean="0"/>
              <a:t>programmes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5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49685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Relevant principles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for the inclusion of </a:t>
            </a:r>
            <a:r>
              <a:rPr lang="en-US" dirty="0"/>
              <a:t>persons with specific impairments and health conditions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in </a:t>
            </a:r>
            <a:r>
              <a:rPr lang="en-US" dirty="0">
                <a:solidFill>
                  <a:srgbClr val="0070C0"/>
                </a:solidFill>
              </a:rPr>
              <a:t>public health promotion and prevention </a:t>
            </a:r>
            <a:r>
              <a:rPr lang="en-US" dirty="0" err="1" smtClean="0">
                <a:solidFill>
                  <a:srgbClr val="0070C0"/>
                </a:solidFill>
              </a:rPr>
              <a:t>programmes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 smtClean="0"/>
              <a:t>Approaches to monitor the inclusion of </a:t>
            </a:r>
            <a:r>
              <a:rPr lang="en-US" dirty="0"/>
              <a:t>persons with specific impairments and health conditions</a:t>
            </a:r>
            <a:r>
              <a:rPr lang="en-GB" dirty="0" smtClean="0"/>
              <a:t> in public health programmes</a:t>
            </a:r>
          </a:p>
          <a:p>
            <a:pPr lvl="0"/>
            <a:r>
              <a:rPr lang="en-GB" dirty="0" smtClean="0"/>
              <a:t>Case </a:t>
            </a:r>
            <a:r>
              <a:rPr lang="en-GB" dirty="0"/>
              <a:t>examples</a:t>
            </a:r>
            <a:endParaRPr lang="en-US" dirty="0"/>
          </a:p>
          <a:p>
            <a:pPr lvl="0"/>
            <a:r>
              <a:rPr lang="en-US" dirty="0"/>
              <a:t>UN and civil society activities to promote </a:t>
            </a:r>
            <a:r>
              <a:rPr lang="en-US" dirty="0" smtClean="0"/>
              <a:t>the </a:t>
            </a:r>
            <a:r>
              <a:rPr lang="en-US" dirty="0"/>
              <a:t>persons with specific impairments and health conditions </a:t>
            </a:r>
            <a:r>
              <a:rPr lang="en-US" dirty="0" smtClean="0"/>
              <a:t>in public health promotion and prevention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6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1224136"/>
          </a:xfrm>
        </p:spPr>
        <p:txBody>
          <a:bodyPr/>
          <a:lstStyle/>
          <a:p>
            <a:r>
              <a:rPr lang="en-US" dirty="0"/>
              <a:t>Section 2</a:t>
            </a:r>
            <a:r>
              <a:rPr lang="en-US" dirty="0" smtClean="0"/>
              <a:t> – Inclusion in Public Health </a:t>
            </a:r>
            <a:r>
              <a:rPr lang="en-US" b="0" dirty="0" smtClean="0"/>
              <a:t>(1000 words)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1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496855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Relevant principles </a:t>
            </a:r>
            <a:r>
              <a:rPr lang="en-GB" dirty="0"/>
              <a:t>for facilitating access to </a:t>
            </a:r>
            <a:r>
              <a:rPr lang="en-GB" dirty="0">
                <a:solidFill>
                  <a:srgbClr val="0070C0"/>
                </a:solidFill>
              </a:rPr>
              <a:t>health care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Universal </a:t>
            </a:r>
            <a:r>
              <a:rPr lang="en-US" dirty="0"/>
              <a:t>Health </a:t>
            </a:r>
            <a:r>
              <a:rPr lang="en-US" dirty="0" smtClean="0"/>
              <a:t>Coverage</a:t>
            </a:r>
          </a:p>
          <a:p>
            <a:pPr lvl="0"/>
            <a:r>
              <a:rPr lang="en-GB" dirty="0" smtClean="0"/>
              <a:t>Approaches </a:t>
            </a:r>
            <a:r>
              <a:rPr lang="en-GB" dirty="0"/>
              <a:t>to monitor the inclusion of </a:t>
            </a:r>
            <a:r>
              <a:rPr lang="en-US" dirty="0"/>
              <a:t>persons with specific impairments and health conditions </a:t>
            </a:r>
            <a:r>
              <a:rPr lang="en-GB" dirty="0" smtClean="0"/>
              <a:t>in health services</a:t>
            </a:r>
          </a:p>
          <a:p>
            <a:r>
              <a:rPr lang="en-GB" dirty="0" smtClean="0"/>
              <a:t>Case examples</a:t>
            </a:r>
            <a:endParaRPr lang="en-GB" dirty="0"/>
          </a:p>
          <a:p>
            <a:pPr lvl="0"/>
            <a:r>
              <a:rPr lang="en-US" dirty="0" smtClean="0"/>
              <a:t>UN and civil society activities </a:t>
            </a:r>
            <a:r>
              <a:rPr lang="en-US" dirty="0"/>
              <a:t>to promote the </a:t>
            </a:r>
            <a:r>
              <a:rPr lang="en-US" dirty="0" smtClean="0"/>
              <a:t>inclusion of persons with disabilities in health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7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1224136"/>
          </a:xfrm>
        </p:spPr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3 – Inclusion in Health Services </a:t>
            </a:r>
            <a:r>
              <a:rPr lang="en-US" b="0" dirty="0" smtClean="0"/>
              <a:t>(2000 words)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018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8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1224136"/>
          </a:xfrm>
        </p:spPr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4 – Conclusion and way forward </a:t>
            </a:r>
            <a:r>
              <a:rPr lang="en-US" b="0" dirty="0" smtClean="0"/>
              <a:t>(500 words)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1772816"/>
            <a:ext cx="8496300" cy="404219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Based on the previous sections:</a:t>
            </a:r>
          </a:p>
          <a:p>
            <a:r>
              <a:rPr lang="en-GB" dirty="0" smtClean="0"/>
              <a:t>Conclusion</a:t>
            </a:r>
          </a:p>
          <a:p>
            <a:r>
              <a:rPr lang="en-GB" dirty="0" smtClean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4978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513</Words>
  <Application>Microsoft Office PowerPoint</Application>
  <PresentationFormat>On-screen Show (4:3)</PresentationFormat>
  <Paragraphs>76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uos_ppt__template_v7</vt:lpstr>
      <vt:lpstr>2_uos_ppt__template_v7</vt:lpstr>
      <vt:lpstr>1_uos_ppt__template_v7</vt:lpstr>
      <vt:lpstr>3_uos_ppt__template_v7</vt:lpstr>
      <vt:lpstr>4_uos_ppt__template_v7</vt:lpstr>
      <vt:lpstr>5_uos_ppt__template_v7</vt:lpstr>
      <vt:lpstr>6_uos_ppt__template_v7</vt:lpstr>
      <vt:lpstr>7_uos_ppt__template_v7</vt:lpstr>
      <vt:lpstr>8_uos_ppt__template_v7</vt:lpstr>
      <vt:lpstr>2_Office Theme</vt:lpstr>
      <vt:lpstr>Chapter 4 – SDG 3  Ensure healthy lives and promote well-being for all persons with disabilities</vt:lpstr>
      <vt:lpstr>PowerPoint Presentation</vt:lpstr>
      <vt:lpstr>SDG 3: Ensure healthy lives and promote well-being for all at all ages</vt:lpstr>
      <vt:lpstr>Section 1 – Introduction (1500 words)</vt:lpstr>
      <vt:lpstr>Contributions</vt:lpstr>
      <vt:lpstr>Section 2 – Inclusion in Public Health (1000 words)</vt:lpstr>
      <vt:lpstr>Section 3 – Inclusion in Health Services (2000 words)</vt:lpstr>
      <vt:lpstr>Section 4 – Conclusion and way forward (500 words)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CIEZA MORENO, Maria Alarcos</cp:lastModifiedBy>
  <cp:revision>554</cp:revision>
  <dcterms:created xsi:type="dcterms:W3CDTF">2008-01-18T13:45:32Z</dcterms:created>
  <dcterms:modified xsi:type="dcterms:W3CDTF">2017-05-11T07:41:00Z</dcterms:modified>
</cp:coreProperties>
</file>